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1"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12" autoAdjust="0"/>
    <p:restoredTop sz="94660"/>
  </p:normalViewPr>
  <p:slideViewPr>
    <p:cSldViewPr snapToGrid="0">
      <p:cViewPr varScale="1">
        <p:scale>
          <a:sx n="70" d="100"/>
          <a:sy n="70" d="100"/>
        </p:scale>
        <p:origin x="66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E8F38A-B77F-4179-B57E-94BD776F1484}" type="datetimeFigureOut">
              <a:rPr lang="en-US" smtClean="0"/>
              <a:t>12/12/2020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00E990-130F-4363-96FA-DC9C352EAE21}" type="slidenum">
              <a:rPr lang="en-US" smtClean="0"/>
              <a:t>‹#›</a:t>
            </a:fld>
            <a:endParaRPr lang="en-US"/>
          </a:p>
        </p:txBody>
      </p:sp>
    </p:spTree>
    <p:extLst>
      <p:ext uri="{BB962C8B-B14F-4D97-AF65-F5344CB8AC3E}">
        <p14:creationId xmlns:p14="http://schemas.microsoft.com/office/powerpoint/2010/main" val="417284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Heavy</a:t>
            </a:r>
            <a:r>
              <a:rPr lang="en-US" baseline="0" dirty="0" smtClean="0"/>
              <a:t> drinking has been linked to domestic violence. Although, the issue is still a complex one, many instances of domestic violence have been reported to be caused by the male partner after he consumes alcohol (</a:t>
            </a:r>
            <a:r>
              <a:rPr lang="en-US" dirty="0" smtClean="0"/>
              <a:t>Roberts Roberts &amp; American Psychiatric Association Publishing, 2016</a:t>
            </a:r>
            <a:r>
              <a:rPr lang="en-US" baseline="0" dirty="0" smtClean="0"/>
              <a:t>). Heavy drinking has been associated with violence between partners. This could be so due </a:t>
            </a:r>
            <a:r>
              <a:rPr lang="en-US" baseline="0" dirty="0" err="1" smtClean="0"/>
              <a:t>toincreased</a:t>
            </a:r>
            <a:r>
              <a:rPr lang="en-US" baseline="0" dirty="0" smtClean="0"/>
              <a:t> proximity compared to the other people living within the society.</a:t>
            </a:r>
            <a:endParaRPr lang="en-US" dirty="0"/>
          </a:p>
        </p:txBody>
      </p:sp>
      <p:sp>
        <p:nvSpPr>
          <p:cNvPr id="4" name="Slide Number Placeholder 3"/>
          <p:cNvSpPr>
            <a:spLocks noGrp="1"/>
          </p:cNvSpPr>
          <p:nvPr>
            <p:ph type="sldNum" sz="quarter" idx="10"/>
          </p:nvPr>
        </p:nvSpPr>
        <p:spPr/>
        <p:txBody>
          <a:bodyPr/>
          <a:lstStyle/>
          <a:p>
            <a:fld id="{CA00E990-130F-4363-96FA-DC9C352EAE21}" type="slidenum">
              <a:rPr lang="en-US" smtClean="0"/>
              <a:t>2</a:t>
            </a:fld>
            <a:endParaRPr lang="en-US"/>
          </a:p>
        </p:txBody>
      </p:sp>
    </p:spTree>
    <p:extLst>
      <p:ext uri="{BB962C8B-B14F-4D97-AF65-F5344CB8AC3E}">
        <p14:creationId xmlns:p14="http://schemas.microsoft.com/office/powerpoint/2010/main" val="1830374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Taking of alcohol</a:t>
            </a:r>
            <a:r>
              <a:rPr lang="en-US" baseline="0" dirty="0" smtClean="0"/>
              <a:t> has been associated with personal as well as social issues. Once of the personal problem indicators of taking alcohol is that of drinking excessively in places that present danger. For example, a person might drink heavily despite knowing that he or she will still have to drive to get home. Also, some people might still persist with their behavior of taking alcohol resulting to neglecting their responsibilities at home or at work. Drinking alcohol is also linked to social problem indicators (</a:t>
            </a:r>
            <a:r>
              <a:rPr lang="en-US" dirty="0" smtClean="0"/>
              <a:t>Ashford </a:t>
            </a:r>
            <a:r>
              <a:rPr lang="en-US" dirty="0" err="1" smtClean="0"/>
              <a:t>LeCroy</a:t>
            </a:r>
            <a:r>
              <a:rPr lang="en-US" dirty="0" smtClean="0"/>
              <a:t> &amp; Williams, 2018</a:t>
            </a:r>
            <a:r>
              <a:rPr lang="en-US" baseline="0" dirty="0" smtClean="0"/>
              <a:t>). For instance, partners especially the man might continue to take alcohol despite becoming violence when he gets home or near his partner.</a:t>
            </a:r>
            <a:endParaRPr lang="en-US" dirty="0"/>
          </a:p>
        </p:txBody>
      </p:sp>
      <p:sp>
        <p:nvSpPr>
          <p:cNvPr id="4" name="Slide Number Placeholder 3"/>
          <p:cNvSpPr>
            <a:spLocks noGrp="1"/>
          </p:cNvSpPr>
          <p:nvPr>
            <p:ph type="sldNum" sz="quarter" idx="10"/>
          </p:nvPr>
        </p:nvSpPr>
        <p:spPr/>
        <p:txBody>
          <a:bodyPr/>
          <a:lstStyle/>
          <a:p>
            <a:fld id="{CA00E990-130F-4363-96FA-DC9C352EAE21}" type="slidenum">
              <a:rPr lang="en-US" smtClean="0"/>
              <a:t>3</a:t>
            </a:fld>
            <a:endParaRPr lang="en-US"/>
          </a:p>
        </p:txBody>
      </p:sp>
    </p:spTree>
    <p:extLst>
      <p:ext uri="{BB962C8B-B14F-4D97-AF65-F5344CB8AC3E}">
        <p14:creationId xmlns:p14="http://schemas.microsoft.com/office/powerpoint/2010/main" val="2441610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Alcohol abuse has been found to be having effect on relationships</a:t>
            </a:r>
            <a:r>
              <a:rPr lang="en-US" baseline="0" dirty="0" smtClean="0"/>
              <a:t>. Alcoholism is associated with codependency in a relationship (</a:t>
            </a:r>
            <a:r>
              <a:rPr lang="en-US" dirty="0" smtClean="0"/>
              <a:t>Roberts, et al., 2016</a:t>
            </a:r>
            <a:r>
              <a:rPr lang="en-US" baseline="0" dirty="0" smtClean="0"/>
              <a:t>). This is because the partner who is abusing alcohol might not be in a position to afford paying for the alcohol and even paying for other expenses.  Also, a person who is addicted to alcohol might start abusing the other partner both physically and verbally. Alcoholism is also linked to deteriorating of marriages due to abuse, financial dependency, and acts of infidelity.</a:t>
            </a:r>
            <a:endParaRPr lang="en-US" dirty="0"/>
          </a:p>
        </p:txBody>
      </p:sp>
      <p:sp>
        <p:nvSpPr>
          <p:cNvPr id="4" name="Slide Number Placeholder 3"/>
          <p:cNvSpPr>
            <a:spLocks noGrp="1"/>
          </p:cNvSpPr>
          <p:nvPr>
            <p:ph type="sldNum" sz="quarter" idx="10"/>
          </p:nvPr>
        </p:nvSpPr>
        <p:spPr/>
        <p:txBody>
          <a:bodyPr/>
          <a:lstStyle/>
          <a:p>
            <a:fld id="{CA00E990-130F-4363-96FA-DC9C352EAE21}" type="slidenum">
              <a:rPr lang="en-US" smtClean="0"/>
              <a:t>4</a:t>
            </a:fld>
            <a:endParaRPr lang="en-US"/>
          </a:p>
        </p:txBody>
      </p:sp>
    </p:spTree>
    <p:extLst>
      <p:ext uri="{BB962C8B-B14F-4D97-AF65-F5344CB8AC3E}">
        <p14:creationId xmlns:p14="http://schemas.microsoft.com/office/powerpoint/2010/main" val="27459342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U.S. Food</a:t>
            </a:r>
            <a:r>
              <a:rPr lang="en-US" baseline="0" dirty="0" smtClean="0"/>
              <a:t> and Drug Administration has been given the mandate by the American government to approve medications that could be used to help individuals escape alcoholism. They have come up with medications that can be used to help heavy drinkers withdraw from taking alcohol. One of the medicines is that of naltrexone which is used to block opioid receptors which are involved in the rewarding effects of drinking as well in the craving for alcohol (</a:t>
            </a:r>
            <a:r>
              <a:rPr lang="en-US" dirty="0" smtClean="0"/>
              <a:t>Substance Abuse and Mental Health Services Administration (US); Office of the Surgeon General (US), 2016</a:t>
            </a:r>
            <a:r>
              <a:rPr lang="en-US" baseline="0" dirty="0" smtClean="0"/>
              <a:t>). </a:t>
            </a:r>
            <a:r>
              <a:rPr lang="en-US" baseline="0" dirty="0" err="1" smtClean="0"/>
              <a:t>Acamprosate</a:t>
            </a:r>
            <a:r>
              <a:rPr lang="en-US" baseline="0" dirty="0" smtClean="0"/>
              <a:t> might help in decreasing the symptoms of long-lasting withdrawal such as </a:t>
            </a:r>
            <a:r>
              <a:rPr lang="en-US" baseline="0" dirty="0" err="1" smtClean="0"/>
              <a:t>dysphoria</a:t>
            </a:r>
            <a:r>
              <a:rPr lang="en-US" baseline="0" dirty="0" smtClean="0"/>
              <a:t>, restlessness, anxiety and insomnia.</a:t>
            </a:r>
          </a:p>
          <a:p>
            <a:r>
              <a:rPr lang="en-US" baseline="0" dirty="0" smtClean="0"/>
              <a:t>The government has also come up with pricing policies that are meant to discourage consumption of alcohol. For instance, the government tends to tax alcohol products heavily in order to ensure that the price of alcohol goes high. Also, it advertises or forces the manufacturers to advertise the harmful effects that are related to alcoholism.</a:t>
            </a:r>
            <a:endParaRPr lang="en-US" dirty="0"/>
          </a:p>
        </p:txBody>
      </p:sp>
      <p:sp>
        <p:nvSpPr>
          <p:cNvPr id="4" name="Slide Number Placeholder 3"/>
          <p:cNvSpPr>
            <a:spLocks noGrp="1"/>
          </p:cNvSpPr>
          <p:nvPr>
            <p:ph type="sldNum" sz="quarter" idx="10"/>
          </p:nvPr>
        </p:nvSpPr>
        <p:spPr/>
        <p:txBody>
          <a:bodyPr/>
          <a:lstStyle/>
          <a:p>
            <a:fld id="{CA00E990-130F-4363-96FA-DC9C352EAE21}" type="slidenum">
              <a:rPr lang="en-US" smtClean="0"/>
              <a:t>5</a:t>
            </a:fld>
            <a:endParaRPr lang="en-US"/>
          </a:p>
        </p:txBody>
      </p:sp>
    </p:spTree>
    <p:extLst>
      <p:ext uri="{BB962C8B-B14F-4D97-AF65-F5344CB8AC3E}">
        <p14:creationId xmlns:p14="http://schemas.microsoft.com/office/powerpoint/2010/main" val="4143384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Alcoholism</a:t>
            </a:r>
            <a:r>
              <a:rPr lang="en-US" baseline="0" dirty="0" smtClean="0"/>
              <a:t> has been found to make the male partners abusive in a relationship. It has also been linked to promoting both personal as well as social issues. </a:t>
            </a:r>
            <a:r>
              <a:rPr lang="en-US" baseline="0" dirty="0" err="1" smtClean="0"/>
              <a:t>Alcoholims</a:t>
            </a:r>
            <a:r>
              <a:rPr lang="en-US" baseline="0" dirty="0" smtClean="0"/>
              <a:t> is associated with effects of health as well as exposing the abusers to danger, for instance, in the case a person drinks and drives (</a:t>
            </a:r>
            <a:r>
              <a:rPr lang="en-US" dirty="0" smtClean="0"/>
              <a:t>Ashford, et al., 2018</a:t>
            </a:r>
            <a:r>
              <a:rPr lang="en-US" baseline="0" dirty="0" smtClean="0"/>
              <a:t>). However, the govern through the FDA has been making efforts to help curb the issue of alcoholism through medications.</a:t>
            </a:r>
            <a:endParaRPr lang="en-US" dirty="0"/>
          </a:p>
        </p:txBody>
      </p:sp>
      <p:sp>
        <p:nvSpPr>
          <p:cNvPr id="4" name="Slide Number Placeholder 3"/>
          <p:cNvSpPr>
            <a:spLocks noGrp="1"/>
          </p:cNvSpPr>
          <p:nvPr>
            <p:ph type="sldNum" sz="quarter" idx="10"/>
          </p:nvPr>
        </p:nvSpPr>
        <p:spPr/>
        <p:txBody>
          <a:bodyPr/>
          <a:lstStyle/>
          <a:p>
            <a:fld id="{CA00E990-130F-4363-96FA-DC9C352EAE21}" type="slidenum">
              <a:rPr lang="en-US" smtClean="0"/>
              <a:t>6</a:t>
            </a:fld>
            <a:endParaRPr lang="en-US"/>
          </a:p>
        </p:txBody>
      </p:sp>
    </p:spTree>
    <p:extLst>
      <p:ext uri="{BB962C8B-B14F-4D97-AF65-F5344CB8AC3E}">
        <p14:creationId xmlns:p14="http://schemas.microsoft.com/office/powerpoint/2010/main" val="2900859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8961808-C07C-493A-8AE5-486A5238FC80}" type="datetimeFigureOut">
              <a:rPr lang="en-US" smtClean="0"/>
              <a:t>12/12/2020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E65CC-A775-4F12-A025-18E6A89DE21C}" type="slidenum">
              <a:rPr lang="en-US" smtClean="0"/>
              <a:t>‹#›</a:t>
            </a:fld>
            <a:endParaRPr lang="en-US"/>
          </a:p>
        </p:txBody>
      </p:sp>
    </p:spTree>
    <p:extLst>
      <p:ext uri="{BB962C8B-B14F-4D97-AF65-F5344CB8AC3E}">
        <p14:creationId xmlns:p14="http://schemas.microsoft.com/office/powerpoint/2010/main" val="2429827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8961808-C07C-493A-8AE5-486A5238FC80}" type="datetimeFigureOut">
              <a:rPr lang="en-US" smtClean="0"/>
              <a:t>12/12/2020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E65CC-A775-4F12-A025-18E6A89DE21C}" type="slidenum">
              <a:rPr lang="en-US" smtClean="0"/>
              <a:t>‹#›</a:t>
            </a:fld>
            <a:endParaRPr lang="en-US"/>
          </a:p>
        </p:txBody>
      </p:sp>
    </p:spTree>
    <p:extLst>
      <p:ext uri="{BB962C8B-B14F-4D97-AF65-F5344CB8AC3E}">
        <p14:creationId xmlns:p14="http://schemas.microsoft.com/office/powerpoint/2010/main" val="1218925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961808-C07C-493A-8AE5-486A5238FC80}" type="datetimeFigureOut">
              <a:rPr lang="en-US" smtClean="0"/>
              <a:t>12/12/2020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E65CC-A775-4F12-A025-18E6A89DE21C}" type="slidenum">
              <a:rPr lang="en-US" smtClean="0"/>
              <a:t>‹#›</a:t>
            </a:fld>
            <a:endParaRPr lang="en-US"/>
          </a:p>
        </p:txBody>
      </p:sp>
    </p:spTree>
    <p:extLst>
      <p:ext uri="{BB962C8B-B14F-4D97-AF65-F5344CB8AC3E}">
        <p14:creationId xmlns:p14="http://schemas.microsoft.com/office/powerpoint/2010/main" val="2242211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8961808-C07C-493A-8AE5-486A5238FC80}" type="datetimeFigureOut">
              <a:rPr lang="en-US" smtClean="0"/>
              <a:t>12/12/2020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DE65CC-A775-4F12-A025-18E6A89DE21C}" type="slidenum">
              <a:rPr lang="en-US" smtClean="0"/>
              <a:t>‹#›</a:t>
            </a:fld>
            <a:endParaRPr lang="en-US"/>
          </a:p>
        </p:txBody>
      </p:sp>
    </p:spTree>
    <p:extLst>
      <p:ext uri="{BB962C8B-B14F-4D97-AF65-F5344CB8AC3E}">
        <p14:creationId xmlns:p14="http://schemas.microsoft.com/office/powerpoint/2010/main" val="2179157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8961808-C07C-493A-8AE5-486A5238FC80}" type="datetimeFigureOut">
              <a:rPr lang="en-US" smtClean="0"/>
              <a:t>12/12/2020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DE65CC-A775-4F12-A025-18E6A89DE21C}" type="slidenum">
              <a:rPr lang="en-US" smtClean="0"/>
              <a:t>‹#›</a:t>
            </a:fld>
            <a:endParaRPr lang="en-US"/>
          </a:p>
        </p:txBody>
      </p:sp>
    </p:spTree>
    <p:extLst>
      <p:ext uri="{BB962C8B-B14F-4D97-AF65-F5344CB8AC3E}">
        <p14:creationId xmlns:p14="http://schemas.microsoft.com/office/powerpoint/2010/main" val="2171494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8961808-C07C-493A-8AE5-486A5238FC80}" type="datetimeFigureOut">
              <a:rPr lang="en-US" smtClean="0"/>
              <a:t>12/12/2020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DE65CC-A775-4F12-A025-18E6A89DE21C}" type="slidenum">
              <a:rPr lang="en-US" smtClean="0"/>
              <a:t>‹#›</a:t>
            </a:fld>
            <a:endParaRPr lang="en-US"/>
          </a:p>
        </p:txBody>
      </p:sp>
    </p:spTree>
    <p:extLst>
      <p:ext uri="{BB962C8B-B14F-4D97-AF65-F5344CB8AC3E}">
        <p14:creationId xmlns:p14="http://schemas.microsoft.com/office/powerpoint/2010/main" val="3434617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961808-C07C-493A-8AE5-486A5238FC80}" type="datetimeFigureOut">
              <a:rPr lang="en-US" smtClean="0"/>
              <a:t>12/12/2020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DE65CC-A775-4F12-A025-18E6A89DE21C}" type="slidenum">
              <a:rPr lang="en-US" smtClean="0"/>
              <a:t>‹#›</a:t>
            </a:fld>
            <a:endParaRPr lang="en-US"/>
          </a:p>
        </p:txBody>
      </p:sp>
    </p:spTree>
    <p:extLst>
      <p:ext uri="{BB962C8B-B14F-4D97-AF65-F5344CB8AC3E}">
        <p14:creationId xmlns:p14="http://schemas.microsoft.com/office/powerpoint/2010/main" val="1626793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961808-C07C-493A-8AE5-486A5238FC80}" type="datetimeFigureOut">
              <a:rPr lang="en-US" smtClean="0"/>
              <a:t>12/12/2020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DE65CC-A775-4F12-A025-18E6A89DE21C}" type="slidenum">
              <a:rPr lang="en-US" smtClean="0"/>
              <a:t>‹#›</a:t>
            </a:fld>
            <a:endParaRPr lang="en-US"/>
          </a:p>
        </p:txBody>
      </p:sp>
    </p:spTree>
    <p:extLst>
      <p:ext uri="{BB962C8B-B14F-4D97-AF65-F5344CB8AC3E}">
        <p14:creationId xmlns:p14="http://schemas.microsoft.com/office/powerpoint/2010/main" val="1348838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961808-C07C-493A-8AE5-486A5238FC80}" type="datetimeFigureOut">
              <a:rPr lang="en-US" smtClean="0"/>
              <a:t>12/12/2020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DE65CC-A775-4F12-A025-18E6A89DE21C}" type="slidenum">
              <a:rPr lang="en-US" smtClean="0"/>
              <a:t>‹#›</a:t>
            </a:fld>
            <a:endParaRPr lang="en-US"/>
          </a:p>
        </p:txBody>
      </p:sp>
    </p:spTree>
    <p:extLst>
      <p:ext uri="{BB962C8B-B14F-4D97-AF65-F5344CB8AC3E}">
        <p14:creationId xmlns:p14="http://schemas.microsoft.com/office/powerpoint/2010/main" val="3801680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961808-C07C-493A-8AE5-486A5238FC80}" type="datetimeFigureOut">
              <a:rPr lang="en-US" smtClean="0"/>
              <a:t>12/12/2020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E65CC-A775-4F12-A025-18E6A89DE21C}" type="slidenum">
              <a:rPr lang="en-US" smtClean="0"/>
              <a:t>‹#›</a:t>
            </a:fld>
            <a:endParaRPr lang="en-US"/>
          </a:p>
        </p:txBody>
      </p:sp>
    </p:spTree>
    <p:extLst>
      <p:ext uri="{BB962C8B-B14F-4D97-AF65-F5344CB8AC3E}">
        <p14:creationId xmlns:p14="http://schemas.microsoft.com/office/powerpoint/2010/main" val="1304701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961808-C07C-493A-8AE5-486A5238FC80}" type="datetimeFigureOut">
              <a:rPr lang="en-US" smtClean="0"/>
              <a:t>12/12/2020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E65CC-A775-4F12-A025-18E6A89DE21C}"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310738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961808-C07C-493A-8AE5-486A5238FC80}" type="datetimeFigureOut">
              <a:rPr lang="en-US" smtClean="0"/>
              <a:t>12/12/2020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E65CC-A775-4F12-A025-18E6A89DE21C}" type="slidenum">
              <a:rPr lang="en-US" smtClean="0"/>
              <a:t>‹#›</a:t>
            </a:fld>
            <a:endParaRPr lang="en-US"/>
          </a:p>
        </p:txBody>
      </p:sp>
    </p:spTree>
    <p:extLst>
      <p:ext uri="{BB962C8B-B14F-4D97-AF65-F5344CB8AC3E}">
        <p14:creationId xmlns:p14="http://schemas.microsoft.com/office/powerpoint/2010/main" val="2132480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961808-C07C-493A-8AE5-486A5238FC80}" type="datetimeFigureOut">
              <a:rPr lang="en-US" smtClean="0"/>
              <a:t>12/12/2020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E65CC-A775-4F12-A025-18E6A89DE21C}"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949502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961808-C07C-493A-8AE5-486A5238FC80}" type="datetimeFigureOut">
              <a:rPr lang="en-US" smtClean="0"/>
              <a:t>12/12/2020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E65CC-A775-4F12-A025-18E6A89DE21C}" type="slidenum">
              <a:rPr lang="en-US" smtClean="0"/>
              <a:t>‹#›</a:t>
            </a:fld>
            <a:endParaRPr lang="en-US"/>
          </a:p>
        </p:txBody>
      </p:sp>
    </p:spTree>
    <p:extLst>
      <p:ext uri="{BB962C8B-B14F-4D97-AF65-F5344CB8AC3E}">
        <p14:creationId xmlns:p14="http://schemas.microsoft.com/office/powerpoint/2010/main" val="6320349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8961808-C07C-493A-8AE5-486A5238FC80}" type="datetimeFigureOut">
              <a:rPr lang="en-US" smtClean="0"/>
              <a:t>12/12/2020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E65CC-A775-4F12-A025-18E6A89DE21C}" type="slidenum">
              <a:rPr lang="en-US" smtClean="0"/>
              <a:t>‹#›</a:t>
            </a:fld>
            <a:endParaRPr lang="en-US"/>
          </a:p>
        </p:txBody>
      </p:sp>
    </p:spTree>
    <p:extLst>
      <p:ext uri="{BB962C8B-B14F-4D97-AF65-F5344CB8AC3E}">
        <p14:creationId xmlns:p14="http://schemas.microsoft.com/office/powerpoint/2010/main" val="1537365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8961808-C07C-493A-8AE5-486A5238FC80}" type="datetimeFigureOut">
              <a:rPr lang="en-US" smtClean="0"/>
              <a:t>12/12/2020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E65CC-A775-4F12-A025-18E6A89DE21C}" type="slidenum">
              <a:rPr lang="en-US" smtClean="0"/>
              <a:t>‹#›</a:t>
            </a:fld>
            <a:endParaRPr lang="en-US"/>
          </a:p>
        </p:txBody>
      </p:sp>
    </p:spTree>
    <p:extLst>
      <p:ext uri="{BB962C8B-B14F-4D97-AF65-F5344CB8AC3E}">
        <p14:creationId xmlns:p14="http://schemas.microsoft.com/office/powerpoint/2010/main" val="1355325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8961808-C07C-493A-8AE5-486A5238FC80}" type="datetimeFigureOut">
              <a:rPr lang="en-US" smtClean="0"/>
              <a:t>12/12/2020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6DE65CC-A775-4F12-A025-18E6A89DE21C}" type="slidenum">
              <a:rPr lang="en-US" smtClean="0"/>
              <a:t>‹#›</a:t>
            </a:fld>
            <a:endParaRPr lang="en-US"/>
          </a:p>
        </p:txBody>
      </p:sp>
    </p:spTree>
    <p:extLst>
      <p:ext uri="{BB962C8B-B14F-4D97-AF65-F5344CB8AC3E}">
        <p14:creationId xmlns:p14="http://schemas.microsoft.com/office/powerpoint/2010/main" val="1279528688"/>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04" r:id="rId13"/>
    <p:sldLayoutId id="2147483905" r:id="rId14"/>
    <p:sldLayoutId id="2147483906" r:id="rId15"/>
    <p:sldLayoutId id="214748390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ncbi.nlm.nih.gov/books/NBK424861/"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Social Issue</a:t>
            </a:r>
            <a:endParaRPr lang="en-US" dirty="0"/>
          </a:p>
        </p:txBody>
      </p:sp>
      <p:sp>
        <p:nvSpPr>
          <p:cNvPr id="3" name="Subtitle 2"/>
          <p:cNvSpPr>
            <a:spLocks noGrp="1"/>
          </p:cNvSpPr>
          <p:nvPr>
            <p:ph type="subTitle" idx="1"/>
          </p:nvPr>
        </p:nvSpPr>
        <p:spPr>
          <a:xfrm>
            <a:off x="1524000" y="3602038"/>
            <a:ext cx="4187687" cy="1655762"/>
          </a:xfrm>
        </p:spPr>
        <p:txBody>
          <a:bodyPr>
            <a:normAutofit/>
          </a:bodyPr>
          <a:lstStyle/>
          <a:p>
            <a:pPr algn="l"/>
            <a:r>
              <a:rPr lang="en-US" dirty="0" smtClean="0"/>
              <a:t>Name:</a:t>
            </a:r>
          </a:p>
          <a:p>
            <a:pPr algn="l"/>
            <a:r>
              <a:rPr lang="en-US" dirty="0" smtClean="0"/>
              <a:t>Tutor:</a:t>
            </a:r>
          </a:p>
          <a:p>
            <a:pPr algn="l"/>
            <a:r>
              <a:rPr lang="en-US" dirty="0" smtClean="0"/>
              <a:t>Course:</a:t>
            </a:r>
          </a:p>
          <a:p>
            <a:pPr algn="l"/>
            <a:r>
              <a:rPr lang="en-US" dirty="0" smtClean="0"/>
              <a:t>Date:</a:t>
            </a:r>
            <a:endParaRPr lang="en-US" dirty="0"/>
          </a:p>
        </p:txBody>
      </p:sp>
      <p:pic>
        <p:nvPicPr>
          <p:cNvPr id="1026" name="Picture 2" descr="Alcoholism Treatment - Alcohol Addiction &amp; How To Treat Alcoholis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1721" y="343221"/>
            <a:ext cx="6476862" cy="2874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1902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Identifying the Problem</a:t>
            </a:r>
            <a:endParaRPr lang="en-US" dirty="0"/>
          </a:p>
        </p:txBody>
      </p:sp>
      <p:sp>
        <p:nvSpPr>
          <p:cNvPr id="3" name="Content Placeholder 2"/>
          <p:cNvSpPr>
            <a:spLocks noGrp="1"/>
          </p:cNvSpPr>
          <p:nvPr>
            <p:ph idx="1"/>
          </p:nvPr>
        </p:nvSpPr>
        <p:spPr>
          <a:xfrm>
            <a:off x="838200" y="1825625"/>
            <a:ext cx="5416826" cy="4351338"/>
          </a:xfrm>
        </p:spPr>
        <p:txBody>
          <a:bodyPr/>
          <a:lstStyle/>
          <a:p>
            <a:r>
              <a:rPr lang="en-US" dirty="0" smtClean="0"/>
              <a:t>Alcohol can lead to violence between partners.</a:t>
            </a:r>
          </a:p>
          <a:p>
            <a:r>
              <a:rPr lang="en-US" dirty="0" smtClean="0"/>
              <a:t>Alcohol plays a role in a significant number of domestic violence incidents.</a:t>
            </a:r>
          </a:p>
          <a:p>
            <a:r>
              <a:rPr lang="en-US" dirty="0" smtClean="0"/>
              <a:t>This is true especially in the case of abusing husbands</a:t>
            </a:r>
            <a:endParaRPr lang="en-US" dirty="0"/>
          </a:p>
        </p:txBody>
      </p:sp>
      <p:pic>
        <p:nvPicPr>
          <p:cNvPr id="2050" name="Picture 2" descr="AUDIT or Alcohol Use Disorders Identification Tes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27304" y="1825625"/>
            <a:ext cx="4926496"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9527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 and Social Problem</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0787662"/>
              </p:ext>
            </p:extLst>
          </p:nvPr>
        </p:nvGraphicFramePr>
        <p:xfrm>
          <a:off x="838200" y="1825625"/>
          <a:ext cx="5602358" cy="3383280"/>
        </p:xfrm>
        <a:graphic>
          <a:graphicData uri="http://schemas.openxmlformats.org/drawingml/2006/table">
            <a:tbl>
              <a:tblPr firstRow="1" bandRow="1">
                <a:tableStyleId>{5C22544A-7EE6-4342-B048-85BDC9FD1C3A}</a:tableStyleId>
              </a:tblPr>
              <a:tblGrid>
                <a:gridCol w="2801179"/>
                <a:gridCol w="2801179"/>
              </a:tblGrid>
              <a:tr h="370840">
                <a:tc>
                  <a:txBody>
                    <a:bodyPr/>
                    <a:lstStyle/>
                    <a:p>
                      <a:r>
                        <a:rPr lang="en-US" dirty="0" smtClean="0"/>
                        <a:t>Personal Problem Indicators</a:t>
                      </a:r>
                      <a:endParaRPr lang="en-US" dirty="0"/>
                    </a:p>
                  </a:txBody>
                  <a:tcPr/>
                </a:tc>
                <a:tc>
                  <a:txBody>
                    <a:bodyPr/>
                    <a:lstStyle/>
                    <a:p>
                      <a:r>
                        <a:rPr lang="en-US" dirty="0" smtClean="0"/>
                        <a:t>Social Problem Indicators</a:t>
                      </a:r>
                      <a:endParaRPr lang="en-US" dirty="0"/>
                    </a:p>
                  </a:txBody>
                  <a:tcPr/>
                </a:tc>
              </a:tr>
              <a:tr h="370840">
                <a:tc>
                  <a:txBody>
                    <a:bodyPr/>
                    <a:lstStyle/>
                    <a:p>
                      <a:r>
                        <a:rPr lang="en-US" dirty="0" smtClean="0"/>
                        <a:t>Potential lethal damage to the body.</a:t>
                      </a:r>
                      <a:endParaRPr lang="en-US" dirty="0"/>
                    </a:p>
                  </a:txBody>
                  <a:tcPr/>
                </a:tc>
                <a:tc>
                  <a:txBody>
                    <a:bodyPr/>
                    <a:lstStyle/>
                    <a:p>
                      <a:r>
                        <a:rPr lang="en-US" dirty="0" smtClean="0"/>
                        <a:t>High chances to get divorced.</a:t>
                      </a:r>
                      <a:endParaRPr lang="en-US" dirty="0"/>
                    </a:p>
                  </a:txBody>
                  <a:tcPr/>
                </a:tc>
              </a:tr>
              <a:tr h="370840">
                <a:tc>
                  <a:txBody>
                    <a:bodyPr/>
                    <a:lstStyle/>
                    <a:p>
                      <a:r>
                        <a:rPr lang="en-US" dirty="0" smtClean="0"/>
                        <a:t>Drinking excessively in places that present danger, for instance, drinking and driving.</a:t>
                      </a:r>
                      <a:endParaRPr lang="en-US" dirty="0"/>
                    </a:p>
                  </a:txBody>
                  <a:tcPr/>
                </a:tc>
                <a:tc>
                  <a:txBody>
                    <a:bodyPr/>
                    <a:lstStyle/>
                    <a:p>
                      <a:r>
                        <a:rPr lang="en-US" dirty="0" smtClean="0"/>
                        <a:t>Domestic violence.</a:t>
                      </a:r>
                    </a:p>
                  </a:txBody>
                  <a:tcPr/>
                </a:tc>
              </a:tr>
              <a:tr h="370840">
                <a:tc>
                  <a:txBody>
                    <a:bodyPr/>
                    <a:lstStyle/>
                    <a:p>
                      <a:r>
                        <a:rPr lang="en-US" dirty="0" smtClean="0"/>
                        <a:t>Neglecting responsibilities either at work or at home.</a:t>
                      </a:r>
                      <a:endParaRPr lang="en-US" dirty="0"/>
                    </a:p>
                  </a:txBody>
                  <a:tcPr/>
                </a:tc>
                <a:tc>
                  <a:txBody>
                    <a:bodyPr/>
                    <a:lstStyle/>
                    <a:p>
                      <a:r>
                        <a:rPr lang="en-US" dirty="0" smtClean="0"/>
                        <a:t>Live in poverty and struggle with unemployment.</a:t>
                      </a:r>
                      <a:endParaRPr lang="en-US" dirty="0"/>
                    </a:p>
                  </a:txBody>
                  <a:tcPr/>
                </a:tc>
              </a:tr>
            </a:tbl>
          </a:graphicData>
        </a:graphic>
      </p:graphicFrame>
      <p:pic>
        <p:nvPicPr>
          <p:cNvPr id="3074" name="Picture 2" descr="Si vous aimez boire régulièrement de l'alcool, vous devriez lire cec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6088" y="1690687"/>
            <a:ext cx="4611756" cy="4047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8357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Effect of the Problem to Human Relationship</a:t>
            </a:r>
            <a:endParaRPr lang="en-US" dirty="0"/>
          </a:p>
        </p:txBody>
      </p:sp>
      <p:sp>
        <p:nvSpPr>
          <p:cNvPr id="3" name="Content Placeholder 2"/>
          <p:cNvSpPr>
            <a:spLocks noGrp="1"/>
          </p:cNvSpPr>
          <p:nvPr>
            <p:ph idx="1"/>
          </p:nvPr>
        </p:nvSpPr>
        <p:spPr>
          <a:xfrm>
            <a:off x="838200" y="1825625"/>
            <a:ext cx="4303643" cy="4351338"/>
          </a:xfrm>
        </p:spPr>
        <p:txBody>
          <a:bodyPr/>
          <a:lstStyle/>
          <a:p>
            <a:r>
              <a:rPr lang="en-US" dirty="0" smtClean="0"/>
              <a:t>Alcoholism is associated with codependency in relationships.</a:t>
            </a:r>
          </a:p>
          <a:p>
            <a:r>
              <a:rPr lang="en-US" dirty="0" smtClean="0"/>
              <a:t>Alcoholism is linked to both verbal and physical abuse.</a:t>
            </a:r>
          </a:p>
          <a:p>
            <a:r>
              <a:rPr lang="en-US" dirty="0" smtClean="0"/>
              <a:t>Alcoholism is linked to deterioration of marriage.</a:t>
            </a:r>
          </a:p>
          <a:p>
            <a:endParaRPr lang="en-US" dirty="0" smtClean="0"/>
          </a:p>
          <a:p>
            <a:endParaRPr lang="en-US" dirty="0" smtClean="0"/>
          </a:p>
          <a:p>
            <a:endParaRPr lang="en-US" dirty="0"/>
          </a:p>
        </p:txBody>
      </p:sp>
      <p:pic>
        <p:nvPicPr>
          <p:cNvPr id="4098" name="Picture 2" descr="Alcohol and Memory Loss: Connection, Research, and Treat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1843" y="1825625"/>
            <a:ext cx="6109253" cy="4673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4491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Effectiveness of Institutional Approaches</a:t>
            </a:r>
            <a:endParaRPr lang="en-US" dirty="0"/>
          </a:p>
        </p:txBody>
      </p:sp>
      <p:sp>
        <p:nvSpPr>
          <p:cNvPr id="3" name="Content Placeholder 2"/>
          <p:cNvSpPr>
            <a:spLocks noGrp="1"/>
          </p:cNvSpPr>
          <p:nvPr>
            <p:ph idx="1"/>
          </p:nvPr>
        </p:nvSpPr>
        <p:spPr>
          <a:xfrm>
            <a:off x="838200" y="1825625"/>
            <a:ext cx="5469835" cy="4351338"/>
          </a:xfrm>
        </p:spPr>
        <p:txBody>
          <a:bodyPr/>
          <a:lstStyle/>
          <a:p>
            <a:r>
              <a:rPr lang="en-US" dirty="0" smtClean="0"/>
              <a:t>The U.S. Food and Drug Administration has approved several medicines for treating alcohol addition.</a:t>
            </a:r>
          </a:p>
          <a:p>
            <a:r>
              <a:rPr lang="en-US" dirty="0" smtClean="0"/>
              <a:t>These medications are Naltrexone, </a:t>
            </a:r>
            <a:r>
              <a:rPr lang="en-US" dirty="0" err="1" smtClean="0"/>
              <a:t>Acamprosate</a:t>
            </a:r>
            <a:r>
              <a:rPr lang="en-US" dirty="0" smtClean="0"/>
              <a:t> and </a:t>
            </a:r>
            <a:r>
              <a:rPr lang="en-US" dirty="0" err="1" smtClean="0"/>
              <a:t>Disulfiram</a:t>
            </a:r>
            <a:r>
              <a:rPr lang="en-US" dirty="0" smtClean="0"/>
              <a:t>.</a:t>
            </a:r>
          </a:p>
          <a:p>
            <a:r>
              <a:rPr lang="en-US" dirty="0" smtClean="0"/>
              <a:t>Pricing policies.</a:t>
            </a:r>
          </a:p>
          <a:p>
            <a:r>
              <a:rPr lang="en-US" dirty="0" smtClean="0"/>
              <a:t>Advertising or ensuring that the producers are indicating the effects associated with alcoholism.</a:t>
            </a:r>
            <a:endParaRPr lang="en-US" dirty="0"/>
          </a:p>
        </p:txBody>
      </p:sp>
      <p:pic>
        <p:nvPicPr>
          <p:cNvPr id="5122" name="Picture 2" descr="Alcohol: Good or Bad for You? | Rush Syst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9871" y="1690688"/>
            <a:ext cx="4973016" cy="4233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3742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and Recommendation </a:t>
            </a:r>
            <a:endParaRPr lang="en-US" dirty="0"/>
          </a:p>
        </p:txBody>
      </p:sp>
      <p:sp>
        <p:nvSpPr>
          <p:cNvPr id="3" name="Content Placeholder 2"/>
          <p:cNvSpPr>
            <a:spLocks noGrp="1"/>
          </p:cNvSpPr>
          <p:nvPr>
            <p:ph idx="1"/>
          </p:nvPr>
        </p:nvSpPr>
        <p:spPr>
          <a:xfrm>
            <a:off x="838200" y="1825625"/>
            <a:ext cx="5668617" cy="4351338"/>
          </a:xfrm>
        </p:spPr>
        <p:txBody>
          <a:bodyPr/>
          <a:lstStyle/>
          <a:p>
            <a:r>
              <a:rPr lang="en-US" dirty="0" smtClean="0"/>
              <a:t>Male partners who take a lot of alcohol have been found to be abusive to their female partners.</a:t>
            </a:r>
          </a:p>
          <a:p>
            <a:r>
              <a:rPr lang="en-US" dirty="0" smtClean="0"/>
              <a:t>Alcoholism is linked to both personal as well as social issues.</a:t>
            </a:r>
          </a:p>
          <a:p>
            <a:r>
              <a:rPr lang="en-US" dirty="0" smtClean="0"/>
              <a:t>Alcoholism affects human relationship.</a:t>
            </a:r>
          </a:p>
          <a:p>
            <a:r>
              <a:rPr lang="en-US" dirty="0" smtClean="0"/>
              <a:t>The FDA approved medications for alcoholism.</a:t>
            </a:r>
          </a:p>
          <a:p>
            <a:endParaRPr lang="en-US" dirty="0" smtClean="0"/>
          </a:p>
          <a:p>
            <a:endParaRPr lang="en-US" dirty="0" smtClean="0"/>
          </a:p>
          <a:p>
            <a:endParaRPr lang="en-US" dirty="0"/>
          </a:p>
        </p:txBody>
      </p:sp>
      <p:pic>
        <p:nvPicPr>
          <p:cNvPr id="6146" name="Picture 2" descr="Signs You're Dating an Alcoholi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02017" y="1563756"/>
            <a:ext cx="5762901" cy="41578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0745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a:xfrm>
            <a:off x="838200" y="1825625"/>
            <a:ext cx="5098774" cy="4351338"/>
          </a:xfrm>
        </p:spPr>
        <p:txBody>
          <a:bodyPr>
            <a:normAutofit fontScale="92500" lnSpcReduction="20000"/>
          </a:bodyPr>
          <a:lstStyle/>
          <a:p>
            <a:r>
              <a:rPr lang="en-US" dirty="0"/>
              <a:t>Ashford, J. B., </a:t>
            </a:r>
            <a:r>
              <a:rPr lang="en-US" dirty="0" err="1"/>
              <a:t>LeCroy</a:t>
            </a:r>
            <a:r>
              <a:rPr lang="en-US" dirty="0"/>
              <a:t>, C. W., &amp; Williams, L. R. (2018). </a:t>
            </a:r>
            <a:r>
              <a:rPr lang="en-US" i="1" dirty="0"/>
              <a:t>Human behavior in the social environment: A multidimensional perspective</a:t>
            </a:r>
            <a:r>
              <a:rPr lang="en-US" dirty="0"/>
              <a:t>.</a:t>
            </a:r>
            <a:endParaRPr lang="en-US" dirty="0" smtClean="0"/>
          </a:p>
          <a:p>
            <a:r>
              <a:rPr lang="en-US" dirty="0" smtClean="0"/>
              <a:t>Substance </a:t>
            </a:r>
            <a:r>
              <a:rPr lang="en-US" dirty="0"/>
              <a:t>Abuse and Mental Health Services Administration (US); Office of the Surgeon General (US). Facing Addiction in America: The Surgeon General's Report on Alcohol, Drugs, and Health [Internet]. Washington (DC): US Department of Health and Human Services; 2016 Nov. CHAPTER 7, VISION FOR THE FUTURE: A PUBLIC HEALTH APPROACH. Available from: </a:t>
            </a:r>
            <a:r>
              <a:rPr lang="en-US" dirty="0">
                <a:hlinkClick r:id="rId2"/>
              </a:rPr>
              <a:t>https://www.ncbi.nlm.nih.gov/books/NBK424861</a:t>
            </a:r>
            <a:r>
              <a:rPr lang="en-US" dirty="0" smtClean="0">
                <a:hlinkClick r:id="rId2"/>
              </a:rPr>
              <a:t>/</a:t>
            </a:r>
            <a:endParaRPr lang="en-US" dirty="0" smtClean="0"/>
          </a:p>
          <a:p>
            <a:r>
              <a:rPr lang="en-US" dirty="0"/>
              <a:t>Roberts, L. W., Roberts, L. W., &amp; American Psychiatric Association Publishing. (2016). </a:t>
            </a:r>
            <a:r>
              <a:rPr lang="en-US" i="1" dirty="0"/>
              <a:t>A clinical guide to psychiatric ethics</a:t>
            </a:r>
            <a:r>
              <a:rPr lang="en-US" dirty="0"/>
              <a:t>. Arlington, VA: American Psychiatric Association Publishing</a:t>
            </a:r>
            <a:r>
              <a:rPr lang="en-US" dirty="0" smtClean="0"/>
              <a:t>.</a:t>
            </a:r>
          </a:p>
          <a:p>
            <a:endParaRPr lang="en-US" dirty="0"/>
          </a:p>
        </p:txBody>
      </p:sp>
      <p:pic>
        <p:nvPicPr>
          <p:cNvPr id="4" name="Picture 3"/>
          <p:cNvPicPr>
            <a:picLocks noChangeAspect="1"/>
          </p:cNvPicPr>
          <p:nvPr/>
        </p:nvPicPr>
        <p:blipFill>
          <a:blip r:embed="rId3"/>
          <a:stretch>
            <a:fillRect/>
          </a:stretch>
        </p:blipFill>
        <p:spPr>
          <a:xfrm>
            <a:off x="5936974" y="1690688"/>
            <a:ext cx="6096000" cy="3810000"/>
          </a:xfrm>
          <a:prstGeom prst="rect">
            <a:avLst/>
          </a:prstGeom>
        </p:spPr>
      </p:pic>
    </p:spTree>
    <p:extLst>
      <p:ext uri="{BB962C8B-B14F-4D97-AF65-F5344CB8AC3E}">
        <p14:creationId xmlns:p14="http://schemas.microsoft.com/office/powerpoint/2010/main" val="201683436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115</TotalTime>
  <Words>814</Words>
  <Application>Microsoft Office PowerPoint</Application>
  <PresentationFormat>Widescreen</PresentationFormat>
  <Paragraphs>49</Paragraphs>
  <Slides>7</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Trebuchet MS</vt:lpstr>
      <vt:lpstr>Wingdings 3</vt:lpstr>
      <vt:lpstr>Facet</vt:lpstr>
      <vt:lpstr>Social Issue</vt:lpstr>
      <vt:lpstr>Identifying the Problem</vt:lpstr>
      <vt:lpstr>Personal and Social Problem</vt:lpstr>
      <vt:lpstr>Effect of the Problem to Human Relationship</vt:lpstr>
      <vt:lpstr>Effectiveness of Institutional Approaches</vt:lpstr>
      <vt:lpstr>Summary and Recommendation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dc:creator>
  <cp:lastModifiedBy>aaronaquines@gmail.com</cp:lastModifiedBy>
  <cp:revision>42</cp:revision>
  <dcterms:created xsi:type="dcterms:W3CDTF">2020-12-11T06:56:28Z</dcterms:created>
  <dcterms:modified xsi:type="dcterms:W3CDTF">2020-12-12T04:20:04Z</dcterms:modified>
</cp:coreProperties>
</file>